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10287000" cx="18288000"/>
  <p:notesSz cx="6858000" cy="9144000"/>
  <p:embeddedFontLst>
    <p:embeddedFont>
      <p:font typeface="Raleway"/>
      <p:bold r:id="rId20"/>
      <p:boldItalic r:id="rId21"/>
    </p:embeddedFont>
    <p:embeddedFont>
      <p:font typeface="Eczar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11" Type="http://schemas.openxmlformats.org/officeDocument/2006/relationships/slide" Target="slides/slide6.xml"/><Relationship Id="rId22" Type="http://schemas.openxmlformats.org/officeDocument/2006/relationships/font" Target="fonts/Eczar-bold.fntdata"/><Relationship Id="rId10" Type="http://schemas.openxmlformats.org/officeDocument/2006/relationships/slide" Target="slides/slide5.xml"/><Relationship Id="rId21" Type="http://schemas.openxmlformats.org/officeDocument/2006/relationships/font" Target="fonts/Raleway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1.png>
</file>

<file path=ppt/media/image22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19.png"/><Relationship Id="rId6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9.png"/><Relationship Id="rId5" Type="http://schemas.openxmlformats.org/officeDocument/2006/relationships/image" Target="../media/image6.png"/><Relationship Id="rId6" Type="http://schemas.openxmlformats.org/officeDocument/2006/relationships/image" Target="../media/image12.png"/><Relationship Id="rId7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Relationship Id="rId5" Type="http://schemas.openxmlformats.org/officeDocument/2006/relationships/image" Target="../media/image19.png"/><Relationship Id="rId6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9.png"/><Relationship Id="rId5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9.png"/><Relationship Id="rId5" Type="http://schemas.openxmlformats.org/officeDocument/2006/relationships/image" Target="../media/image7.png"/><Relationship Id="rId6" Type="http://schemas.openxmlformats.org/officeDocument/2006/relationships/image" Target="../media/image12.png"/><Relationship Id="rId7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9.png"/><Relationship Id="rId5" Type="http://schemas.openxmlformats.org/officeDocument/2006/relationships/image" Target="../media/image7.png"/><Relationship Id="rId6" Type="http://schemas.openxmlformats.org/officeDocument/2006/relationships/image" Target="../media/image12.png"/><Relationship Id="rId7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5" Type="http://schemas.openxmlformats.org/officeDocument/2006/relationships/image" Target="../media/image19.png"/><Relationship Id="rId6" Type="http://schemas.openxmlformats.org/officeDocument/2006/relationships/image" Target="../media/image7.png"/><Relationship Id="rId7" Type="http://schemas.openxmlformats.org/officeDocument/2006/relationships/image" Target="../media/image14.png"/><Relationship Id="rId8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 rot="-5400000">
            <a:off x="-2508434" y="-4315657"/>
            <a:ext cx="9454551" cy="11886288"/>
          </a:xfrm>
          <a:custGeom>
            <a:rect b="b" l="l" r="r" t="t"/>
            <a:pathLst>
              <a:path extrusionOk="0" h="11886288" w="9454551">
                <a:moveTo>
                  <a:pt x="0" y="0"/>
                </a:moveTo>
                <a:lnTo>
                  <a:pt x="9454552" y="0"/>
                </a:lnTo>
                <a:lnTo>
                  <a:pt x="9454552" y="11886288"/>
                </a:lnTo>
                <a:lnTo>
                  <a:pt x="0" y="118862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" name="Google Shape;85;p13"/>
          <p:cNvSpPr/>
          <p:nvPr/>
        </p:nvSpPr>
        <p:spPr>
          <a:xfrm rot="8100000">
            <a:off x="2213219" y="2905923"/>
            <a:ext cx="5469632" cy="4475153"/>
          </a:xfrm>
          <a:custGeom>
            <a:rect b="b" l="l" r="r" t="t"/>
            <a:pathLst>
              <a:path extrusionOk="0" h="4475153" w="5469632">
                <a:moveTo>
                  <a:pt x="0" y="0"/>
                </a:moveTo>
                <a:lnTo>
                  <a:pt x="5469632" y="0"/>
                </a:lnTo>
                <a:lnTo>
                  <a:pt x="5469632" y="4475154"/>
                </a:lnTo>
                <a:lnTo>
                  <a:pt x="0" y="44751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p13"/>
          <p:cNvSpPr/>
          <p:nvPr/>
        </p:nvSpPr>
        <p:spPr>
          <a:xfrm>
            <a:off x="-688427" y="3960126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7" name="Google Shape;87;p13"/>
          <p:cNvSpPr/>
          <p:nvPr/>
        </p:nvSpPr>
        <p:spPr>
          <a:xfrm rot="-2938341">
            <a:off x="4404308" y="5806723"/>
            <a:ext cx="9721895" cy="10809612"/>
          </a:xfrm>
          <a:custGeom>
            <a:rect b="b" l="l" r="r" t="t"/>
            <a:pathLst>
              <a:path extrusionOk="0" h="10809612" w="9721895">
                <a:moveTo>
                  <a:pt x="0" y="0"/>
                </a:moveTo>
                <a:lnTo>
                  <a:pt x="9721895" y="0"/>
                </a:lnTo>
                <a:lnTo>
                  <a:pt x="9721895" y="10809612"/>
                </a:lnTo>
                <a:lnTo>
                  <a:pt x="0" y="108096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" name="Google Shape;88;p13"/>
          <p:cNvSpPr/>
          <p:nvPr/>
        </p:nvSpPr>
        <p:spPr>
          <a:xfrm>
            <a:off x="-2672048" y="2558066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3"/>
          <p:cNvSpPr/>
          <p:nvPr/>
        </p:nvSpPr>
        <p:spPr>
          <a:xfrm rot="-1203235">
            <a:off x="156670" y="-1019161"/>
            <a:ext cx="9145556" cy="4738275"/>
          </a:xfrm>
          <a:custGeom>
            <a:rect b="b" l="l" r="r" t="t"/>
            <a:pathLst>
              <a:path extrusionOk="0" h="4738275" w="9145556">
                <a:moveTo>
                  <a:pt x="0" y="0"/>
                </a:moveTo>
                <a:lnTo>
                  <a:pt x="9145556" y="0"/>
                </a:lnTo>
                <a:lnTo>
                  <a:pt x="9145556" y="4738275"/>
                </a:lnTo>
                <a:lnTo>
                  <a:pt x="0" y="47382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-114606"/>
            </a:stretch>
          </a:blipFill>
          <a:ln>
            <a:noFill/>
          </a:ln>
        </p:spPr>
      </p:sp>
      <p:sp>
        <p:nvSpPr>
          <p:cNvPr id="90" name="Google Shape;90;p13"/>
          <p:cNvSpPr txBox="1"/>
          <p:nvPr/>
        </p:nvSpPr>
        <p:spPr>
          <a:xfrm>
            <a:off x="8161986" y="3893451"/>
            <a:ext cx="8542907" cy="15874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WELCOME</a:t>
            </a:r>
            <a:endParaRPr/>
          </a:p>
        </p:txBody>
      </p:sp>
      <p:sp>
        <p:nvSpPr>
          <p:cNvPr id="91" name="Google Shape;91;p13"/>
          <p:cNvSpPr txBox="1"/>
          <p:nvPr/>
        </p:nvSpPr>
        <p:spPr>
          <a:xfrm>
            <a:off x="6949444" y="6043841"/>
            <a:ext cx="12226430" cy="16528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498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292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THE SEARCH-INSERT-DELETE PROBLEM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"/>
          <p:cNvSpPr/>
          <p:nvPr/>
        </p:nvSpPr>
        <p:spPr>
          <a:xfrm rot="-7540265">
            <a:off x="15311195" y="8581132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6" name="Google Shape;216;p22"/>
          <p:cNvSpPr/>
          <p:nvPr/>
        </p:nvSpPr>
        <p:spPr>
          <a:xfrm rot="-1424568">
            <a:off x="11863911" y="7854472"/>
            <a:ext cx="6983897" cy="6279688"/>
          </a:xfrm>
          <a:custGeom>
            <a:rect b="b" l="l" r="r" t="t"/>
            <a:pathLst>
              <a:path extrusionOk="0" h="6279688" w="6983897">
                <a:moveTo>
                  <a:pt x="0" y="0"/>
                </a:moveTo>
                <a:lnTo>
                  <a:pt x="6983897" y="0"/>
                </a:lnTo>
                <a:lnTo>
                  <a:pt x="6983897" y="6279688"/>
                </a:lnTo>
                <a:lnTo>
                  <a:pt x="0" y="62796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7" name="Google Shape;217;p22"/>
          <p:cNvSpPr txBox="1"/>
          <p:nvPr/>
        </p:nvSpPr>
        <p:spPr>
          <a:xfrm>
            <a:off x="663938" y="4049091"/>
            <a:ext cx="6900820" cy="1996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5384" lvl="1" marL="690770" marR="0" rtl="0" algn="ctr">
              <a:lnSpc>
                <a:spcPct val="163019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3199"/>
              <a:buFont typeface="Arial"/>
              <a:buChar char="•"/>
            </a:pPr>
            <a:r>
              <a:rPr b="1" i="0" lang="en-US" sz="3199" u="none" cap="none" strike="noStrike">
                <a:solidFill>
                  <a:srgbClr val="273384"/>
                </a:solidFill>
                <a:latin typeface="Times"/>
                <a:ea typeface="Times"/>
                <a:cs typeface="Times"/>
                <a:sym typeface="Times"/>
              </a:rPr>
              <a:t>Initialization and Thread Creation</a:t>
            </a:r>
            <a:endParaRPr/>
          </a:p>
          <a:p>
            <a:pPr indent="-345384" lvl="1" marL="690770" marR="0" rtl="0" algn="ctr">
              <a:lnSpc>
                <a:spcPct val="163019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3199"/>
              <a:buFont typeface="Arial"/>
              <a:buChar char="•"/>
            </a:pPr>
            <a:r>
              <a:rPr b="1" i="0" lang="en-US" sz="3199" u="none" cap="none" strike="noStrike">
                <a:solidFill>
                  <a:srgbClr val="273384"/>
                </a:solidFill>
                <a:latin typeface="Times"/>
                <a:ea typeface="Times"/>
                <a:cs typeface="Times"/>
                <a:sym typeface="Times"/>
              </a:rPr>
              <a:t>Thread Start and Simulation         .</a:t>
            </a:r>
            <a:endParaRPr/>
          </a:p>
          <a:p>
            <a:pPr indent="-345384" lvl="1" marL="690770" marR="0" rtl="0" algn="ctr">
              <a:lnSpc>
                <a:spcPct val="163019"/>
              </a:lnSpc>
              <a:spcBef>
                <a:spcPts val="0"/>
              </a:spcBef>
              <a:spcAft>
                <a:spcPts val="0"/>
              </a:spcAft>
              <a:buClr>
                <a:srgbClr val="273384"/>
              </a:buClr>
              <a:buSzPts val="3199"/>
              <a:buFont typeface="Arial"/>
              <a:buChar char="•"/>
            </a:pPr>
            <a:r>
              <a:rPr b="1" i="0" lang="en-US" sz="3199" u="none" cap="none" strike="noStrike">
                <a:solidFill>
                  <a:srgbClr val="273384"/>
                </a:solidFill>
                <a:latin typeface="Times"/>
                <a:ea typeface="Times"/>
                <a:cs typeface="Times"/>
                <a:sym typeface="Times"/>
              </a:rPr>
              <a:t>Stop and Join Thread                 .       </a:t>
            </a:r>
            <a:endParaRPr/>
          </a:p>
        </p:txBody>
      </p:sp>
      <p:sp>
        <p:nvSpPr>
          <p:cNvPr id="218" name="Google Shape;218;p22"/>
          <p:cNvSpPr/>
          <p:nvPr/>
        </p:nvSpPr>
        <p:spPr>
          <a:xfrm rot="762856">
            <a:off x="2193501" y="8784829"/>
            <a:ext cx="3103137" cy="2538930"/>
          </a:xfrm>
          <a:custGeom>
            <a:rect b="b" l="l" r="r" t="t"/>
            <a:pathLst>
              <a:path extrusionOk="0" h="2538930" w="3103137">
                <a:moveTo>
                  <a:pt x="0" y="0"/>
                </a:moveTo>
                <a:lnTo>
                  <a:pt x="3103138" y="0"/>
                </a:lnTo>
                <a:lnTo>
                  <a:pt x="3103138" y="2538930"/>
                </a:lnTo>
                <a:lnTo>
                  <a:pt x="0" y="25389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9" name="Google Shape;219;p22"/>
          <p:cNvSpPr/>
          <p:nvPr/>
        </p:nvSpPr>
        <p:spPr>
          <a:xfrm rot="-2979688">
            <a:off x="-917650" y="-2290747"/>
            <a:ext cx="5660405" cy="6411652"/>
          </a:xfrm>
          <a:custGeom>
            <a:rect b="b" l="l" r="r" t="t"/>
            <a:pathLst>
              <a:path extrusionOk="0" h="6411652" w="5660405">
                <a:moveTo>
                  <a:pt x="0" y="0"/>
                </a:moveTo>
                <a:lnTo>
                  <a:pt x="5660405" y="0"/>
                </a:lnTo>
                <a:lnTo>
                  <a:pt x="5660405" y="6411652"/>
                </a:lnTo>
                <a:lnTo>
                  <a:pt x="0" y="64116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5493" l="0" r="0" t="-5493"/>
            </a:stretch>
          </a:blipFill>
          <a:ln>
            <a:noFill/>
          </a:ln>
        </p:spPr>
      </p:sp>
      <p:sp>
        <p:nvSpPr>
          <p:cNvPr id="220" name="Google Shape;220;p22"/>
          <p:cNvSpPr/>
          <p:nvPr/>
        </p:nvSpPr>
        <p:spPr>
          <a:xfrm rot="1114953">
            <a:off x="-1474660" y="-1844085"/>
            <a:ext cx="5879558" cy="6537382"/>
          </a:xfrm>
          <a:custGeom>
            <a:rect b="b" l="l" r="r" t="t"/>
            <a:pathLst>
              <a:path extrusionOk="0" h="6537382" w="5879558">
                <a:moveTo>
                  <a:pt x="0" y="0"/>
                </a:moveTo>
                <a:lnTo>
                  <a:pt x="5879558" y="0"/>
                </a:lnTo>
                <a:lnTo>
                  <a:pt x="5879558" y="6537382"/>
                </a:lnTo>
                <a:lnTo>
                  <a:pt x="0" y="65373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1" name="Google Shape;221;p22"/>
          <p:cNvSpPr/>
          <p:nvPr/>
        </p:nvSpPr>
        <p:spPr>
          <a:xfrm>
            <a:off x="8258705" y="3211091"/>
            <a:ext cx="9795763" cy="4497231"/>
          </a:xfrm>
          <a:custGeom>
            <a:rect b="b" l="l" r="r" t="t"/>
            <a:pathLst>
              <a:path extrusionOk="0" h="4497231" w="9795763">
                <a:moveTo>
                  <a:pt x="0" y="0"/>
                </a:moveTo>
                <a:lnTo>
                  <a:pt x="9795763" y="0"/>
                </a:lnTo>
                <a:lnTo>
                  <a:pt x="9795763" y="4497231"/>
                </a:lnTo>
                <a:lnTo>
                  <a:pt x="0" y="44972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2262" l="0" r="-1081" t="0"/>
            </a:stretch>
          </a:blipFill>
          <a:ln>
            <a:noFill/>
          </a:ln>
        </p:spPr>
      </p:sp>
      <p:sp>
        <p:nvSpPr>
          <p:cNvPr id="222" name="Google Shape;222;p22"/>
          <p:cNvSpPr txBox="1"/>
          <p:nvPr/>
        </p:nvSpPr>
        <p:spPr>
          <a:xfrm>
            <a:off x="6800536" y="933450"/>
            <a:ext cx="4686929" cy="8870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Main Function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"/>
          <p:cNvSpPr/>
          <p:nvPr/>
        </p:nvSpPr>
        <p:spPr>
          <a:xfrm>
            <a:off x="344264" y="2672986"/>
            <a:ext cx="8067308" cy="5457965"/>
          </a:xfrm>
          <a:custGeom>
            <a:rect b="b" l="l" r="r" t="t"/>
            <a:pathLst>
              <a:path extrusionOk="0" h="5457965" w="8067308">
                <a:moveTo>
                  <a:pt x="0" y="0"/>
                </a:moveTo>
                <a:lnTo>
                  <a:pt x="8067308" y="0"/>
                </a:lnTo>
                <a:lnTo>
                  <a:pt x="8067308" y="5457965"/>
                </a:lnTo>
                <a:lnTo>
                  <a:pt x="0" y="54579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4296" l="0" r="-18711" t="0"/>
            </a:stretch>
          </a:blipFill>
          <a:ln>
            <a:noFill/>
          </a:ln>
        </p:spPr>
      </p:sp>
      <p:sp>
        <p:nvSpPr>
          <p:cNvPr id="228" name="Google Shape;228;p23"/>
          <p:cNvSpPr/>
          <p:nvPr/>
        </p:nvSpPr>
        <p:spPr>
          <a:xfrm>
            <a:off x="8786858" y="2672986"/>
            <a:ext cx="9224902" cy="5457965"/>
          </a:xfrm>
          <a:custGeom>
            <a:rect b="b" l="l" r="r" t="t"/>
            <a:pathLst>
              <a:path extrusionOk="0" h="5457965" w="9224902">
                <a:moveTo>
                  <a:pt x="0" y="0"/>
                </a:moveTo>
                <a:lnTo>
                  <a:pt x="9224902" y="0"/>
                </a:lnTo>
                <a:lnTo>
                  <a:pt x="9224902" y="5457965"/>
                </a:lnTo>
                <a:lnTo>
                  <a:pt x="0" y="54579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763" r="-60031" t="-871"/>
            </a:stretch>
          </a:blipFill>
          <a:ln>
            <a:noFill/>
          </a:ln>
        </p:spPr>
      </p:sp>
      <p:sp>
        <p:nvSpPr>
          <p:cNvPr id="229" name="Google Shape;229;p23"/>
          <p:cNvSpPr txBox="1"/>
          <p:nvPr/>
        </p:nvSpPr>
        <p:spPr>
          <a:xfrm>
            <a:off x="6883135" y="933450"/>
            <a:ext cx="4521730" cy="8870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Result/Output</a:t>
            </a:r>
            <a:endParaRPr/>
          </a:p>
        </p:txBody>
      </p:sp>
      <p:sp>
        <p:nvSpPr>
          <p:cNvPr id="230" name="Google Shape;230;p23"/>
          <p:cNvSpPr/>
          <p:nvPr/>
        </p:nvSpPr>
        <p:spPr>
          <a:xfrm flipH="1" rot="-9560830">
            <a:off x="8466665" y="7956915"/>
            <a:ext cx="8349175" cy="8838832"/>
          </a:xfrm>
          <a:custGeom>
            <a:rect b="b" l="l" r="r" t="t"/>
            <a:pathLst>
              <a:path extrusionOk="0" h="8838832" w="8349175">
                <a:moveTo>
                  <a:pt x="8349176" y="0"/>
                </a:moveTo>
                <a:lnTo>
                  <a:pt x="0" y="0"/>
                </a:lnTo>
                <a:lnTo>
                  <a:pt x="0" y="8838831"/>
                </a:lnTo>
                <a:lnTo>
                  <a:pt x="8349176" y="8838831"/>
                </a:lnTo>
                <a:lnTo>
                  <a:pt x="8349176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17734" r="0" t="0"/>
            </a:stretch>
          </a:blipFill>
          <a:ln>
            <a:noFill/>
          </a:ln>
        </p:spPr>
      </p:sp>
      <p:sp>
        <p:nvSpPr>
          <p:cNvPr id="231" name="Google Shape;231;p23"/>
          <p:cNvSpPr/>
          <p:nvPr/>
        </p:nvSpPr>
        <p:spPr>
          <a:xfrm rot="-9564093">
            <a:off x="5354345" y="8739670"/>
            <a:ext cx="4005563" cy="3277279"/>
          </a:xfrm>
          <a:custGeom>
            <a:rect b="b" l="l" r="r" t="t"/>
            <a:pathLst>
              <a:path extrusionOk="0" h="3277279" w="4005563">
                <a:moveTo>
                  <a:pt x="0" y="0"/>
                </a:moveTo>
                <a:lnTo>
                  <a:pt x="4005563" y="0"/>
                </a:lnTo>
                <a:lnTo>
                  <a:pt x="4005563" y="3277280"/>
                </a:lnTo>
                <a:lnTo>
                  <a:pt x="0" y="32772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2" name="Google Shape;232;p23"/>
          <p:cNvSpPr/>
          <p:nvPr/>
        </p:nvSpPr>
        <p:spPr>
          <a:xfrm rot="10800000">
            <a:off x="-1000205" y="8139819"/>
            <a:ext cx="8003631" cy="8473022"/>
          </a:xfrm>
          <a:custGeom>
            <a:rect b="b" l="l" r="r" t="t"/>
            <a:pathLst>
              <a:path extrusionOk="0" h="8473022" w="8003631">
                <a:moveTo>
                  <a:pt x="0" y="0"/>
                </a:moveTo>
                <a:lnTo>
                  <a:pt x="8003631" y="0"/>
                </a:lnTo>
                <a:lnTo>
                  <a:pt x="8003631" y="8473023"/>
                </a:lnTo>
                <a:lnTo>
                  <a:pt x="0" y="84730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17734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/>
          <p:nvPr/>
        </p:nvSpPr>
        <p:spPr>
          <a:xfrm rot="2792599">
            <a:off x="35898" y="7242279"/>
            <a:ext cx="3307531" cy="2706162"/>
          </a:xfrm>
          <a:custGeom>
            <a:rect b="b" l="l" r="r" t="t"/>
            <a:pathLst>
              <a:path extrusionOk="0" h="2706162" w="3307531">
                <a:moveTo>
                  <a:pt x="0" y="0"/>
                </a:moveTo>
                <a:lnTo>
                  <a:pt x="3307531" y="0"/>
                </a:lnTo>
                <a:lnTo>
                  <a:pt x="3307531" y="2706162"/>
                </a:lnTo>
                <a:lnTo>
                  <a:pt x="0" y="27061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8" name="Google Shape;238;p24"/>
          <p:cNvSpPr/>
          <p:nvPr/>
        </p:nvSpPr>
        <p:spPr>
          <a:xfrm rot="-1587989">
            <a:off x="12484472" y="5412697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9" name="Google Shape;239;p24"/>
          <p:cNvSpPr/>
          <p:nvPr/>
        </p:nvSpPr>
        <p:spPr>
          <a:xfrm>
            <a:off x="5198919" y="2068529"/>
            <a:ext cx="7890162" cy="122645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0" name="Google Shape;240;p24"/>
          <p:cNvSpPr txBox="1"/>
          <p:nvPr/>
        </p:nvSpPr>
        <p:spPr>
          <a:xfrm>
            <a:off x="4175602" y="990600"/>
            <a:ext cx="9936795" cy="8300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2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Conclusion </a:t>
            </a:r>
            <a:endParaRPr/>
          </a:p>
        </p:txBody>
      </p:sp>
      <p:sp>
        <p:nvSpPr>
          <p:cNvPr id="241" name="Google Shape;241;p24"/>
          <p:cNvSpPr txBox="1"/>
          <p:nvPr/>
        </p:nvSpPr>
        <p:spPr>
          <a:xfrm>
            <a:off x="1908541" y="2257849"/>
            <a:ext cx="16072619" cy="62114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301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Implement the Search-Insert-Delete problem using multithreading.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Utilizes the threading module to create searcher, inserter, and deleter threads.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Each thread performs its specific operation on a singly-linked list.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Ensures mutual exclusion through a thread lock mechanism to prevent conflicts.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Ensures threads terminate gracefully for comprehensive simulation.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Underscores the importance of synchronization mechanisms for managing shared resources effectively.</a:t>
            </a:r>
            <a:endParaRPr/>
          </a:p>
          <a:p>
            <a:pPr indent="0" lvl="0" marL="0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599" u="none" cap="none" strike="noStrike">
              <a:solidFill>
                <a:srgbClr val="0097B2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5"/>
          <p:cNvSpPr/>
          <p:nvPr/>
        </p:nvSpPr>
        <p:spPr>
          <a:xfrm rot="2792599">
            <a:off x="-302790" y="6996456"/>
            <a:ext cx="3926766" cy="3212808"/>
          </a:xfrm>
          <a:custGeom>
            <a:rect b="b" l="l" r="r" t="t"/>
            <a:pathLst>
              <a:path extrusionOk="0" h="3212808" w="3926766">
                <a:moveTo>
                  <a:pt x="0" y="0"/>
                </a:moveTo>
                <a:lnTo>
                  <a:pt x="3926766" y="0"/>
                </a:lnTo>
                <a:lnTo>
                  <a:pt x="3926766" y="3212808"/>
                </a:lnTo>
                <a:lnTo>
                  <a:pt x="0" y="32128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7" name="Google Shape;247;p25"/>
          <p:cNvSpPr/>
          <p:nvPr/>
        </p:nvSpPr>
        <p:spPr>
          <a:xfrm rot="-1587989">
            <a:off x="12484472" y="5412697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8" name="Google Shape;248;p25"/>
          <p:cNvSpPr/>
          <p:nvPr/>
        </p:nvSpPr>
        <p:spPr>
          <a:xfrm>
            <a:off x="5198919" y="2316179"/>
            <a:ext cx="7890162" cy="122645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9" name="Google Shape;249;p25"/>
          <p:cNvSpPr txBox="1"/>
          <p:nvPr/>
        </p:nvSpPr>
        <p:spPr>
          <a:xfrm>
            <a:off x="3809327" y="456930"/>
            <a:ext cx="10343282" cy="16682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2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Future Works And Applications in Operating System </a:t>
            </a:r>
            <a:endParaRPr/>
          </a:p>
        </p:txBody>
      </p:sp>
      <p:sp>
        <p:nvSpPr>
          <p:cNvPr id="250" name="Google Shape;250;p25"/>
          <p:cNvSpPr txBox="1"/>
          <p:nvPr/>
        </p:nvSpPr>
        <p:spPr>
          <a:xfrm>
            <a:off x="1908541" y="2257849"/>
            <a:ext cx="16072619" cy="62114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301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0" i="0" lang="en-US" sz="3599" u="none" cap="none" strike="noStrike">
                <a:solidFill>
                  <a:srgbClr val="0097B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Advanced Synchronization Techniques.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0" i="0" lang="en-US" sz="3599" u="none" cap="none" strike="noStrike">
                <a:solidFill>
                  <a:srgbClr val="0097B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Lock-Free and Wait-Free Data Structures.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0" i="0" lang="en-US" sz="3599" u="none" cap="none" strike="noStrike">
                <a:solidFill>
                  <a:srgbClr val="0097B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Integration into Modern Operating Systems.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0" i="0" lang="en-US" sz="3599" u="none" cap="none" strike="noStrike">
                <a:solidFill>
                  <a:srgbClr val="0097B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Real-World Application Extensions.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0" i="0" lang="en-US" sz="3599" u="none" cap="none" strike="noStrike">
                <a:solidFill>
                  <a:srgbClr val="0097B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Practical Implementations and Benchmarks.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0" i="0" lang="en-US" sz="3599" u="none" cap="none" strike="noStrike">
                <a:solidFill>
                  <a:srgbClr val="0097B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and Scalable Resource Management.</a:t>
            </a:r>
            <a:endParaRPr/>
          </a:p>
          <a:p>
            <a:pPr indent="0" lvl="0" marL="0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599" u="none" cap="none" strike="noStrike">
              <a:solidFill>
                <a:srgbClr val="0097B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599" u="none" cap="none" strike="noStrike">
              <a:solidFill>
                <a:srgbClr val="0097B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1" name="Google Shape;251;p25"/>
          <p:cNvSpPr/>
          <p:nvPr/>
        </p:nvSpPr>
        <p:spPr>
          <a:xfrm rot="-2700000">
            <a:off x="11963025" y="-1737298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2" name="Google Shape;252;p25"/>
          <p:cNvSpPr/>
          <p:nvPr/>
        </p:nvSpPr>
        <p:spPr>
          <a:xfrm rot="-7540265">
            <a:off x="12484472" y="-1675976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 rot="-4986619">
            <a:off x="-2706091" y="3259757"/>
            <a:ext cx="4413823" cy="3611310"/>
          </a:xfrm>
          <a:custGeom>
            <a:rect b="b" l="l" r="r" t="t"/>
            <a:pathLst>
              <a:path extrusionOk="0" h="3611310" w="4413823">
                <a:moveTo>
                  <a:pt x="0" y="0"/>
                </a:moveTo>
                <a:lnTo>
                  <a:pt x="4413823" y="0"/>
                </a:lnTo>
                <a:lnTo>
                  <a:pt x="4413823" y="3611310"/>
                </a:lnTo>
                <a:lnTo>
                  <a:pt x="0" y="36113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8" name="Google Shape;258;p26"/>
          <p:cNvSpPr/>
          <p:nvPr/>
        </p:nvSpPr>
        <p:spPr>
          <a:xfrm>
            <a:off x="10926706" y="-3752582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9" name="Google Shape;259;p26"/>
          <p:cNvSpPr/>
          <p:nvPr/>
        </p:nvSpPr>
        <p:spPr>
          <a:xfrm rot="-10338574">
            <a:off x="4569016" y="-5480084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0" name="Google Shape;260;p26"/>
          <p:cNvSpPr/>
          <p:nvPr/>
        </p:nvSpPr>
        <p:spPr>
          <a:xfrm rot="9024995">
            <a:off x="-2679407" y="-4114800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1" name="Google Shape;261;p26"/>
          <p:cNvSpPr/>
          <p:nvPr/>
        </p:nvSpPr>
        <p:spPr>
          <a:xfrm flipH="1" rot="4863214">
            <a:off x="16141297" y="3404390"/>
            <a:ext cx="5029200" cy="4114800"/>
          </a:xfrm>
          <a:custGeom>
            <a:rect b="b" l="l" r="r" t="t"/>
            <a:pathLst>
              <a:path extrusionOk="0" h="4114800" w="5029200">
                <a:moveTo>
                  <a:pt x="0" y="4114800"/>
                </a:moveTo>
                <a:lnTo>
                  <a:pt x="5029200" y="4114800"/>
                </a:lnTo>
                <a:lnTo>
                  <a:pt x="5029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2" name="Google Shape;262;p26"/>
          <p:cNvSpPr/>
          <p:nvPr/>
        </p:nvSpPr>
        <p:spPr>
          <a:xfrm>
            <a:off x="8180711" y="-4904700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3" name="Google Shape;263;p26"/>
          <p:cNvSpPr/>
          <p:nvPr/>
        </p:nvSpPr>
        <p:spPr>
          <a:xfrm>
            <a:off x="-2672048" y="-5018174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4" name="Google Shape;264;p26"/>
          <p:cNvSpPr/>
          <p:nvPr/>
        </p:nvSpPr>
        <p:spPr>
          <a:xfrm rot="-6712665">
            <a:off x="-990270" y="7258855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5" name="Google Shape;265;p26"/>
          <p:cNvSpPr/>
          <p:nvPr/>
        </p:nvSpPr>
        <p:spPr>
          <a:xfrm rot="-1846334">
            <a:off x="9995837" y="6172200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6" name="Google Shape;266;p26"/>
          <p:cNvSpPr txBox="1"/>
          <p:nvPr/>
        </p:nvSpPr>
        <p:spPr>
          <a:xfrm>
            <a:off x="2725007" y="4391293"/>
            <a:ext cx="12837986" cy="21555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99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﻿THANK YOU</a:t>
            </a:r>
            <a:endParaRPr/>
          </a:p>
        </p:txBody>
      </p:sp>
      <p:grpSp>
        <p:nvGrpSpPr>
          <p:cNvPr id="267" name="Google Shape;267;p26"/>
          <p:cNvGrpSpPr/>
          <p:nvPr/>
        </p:nvGrpSpPr>
        <p:grpSpPr>
          <a:xfrm>
            <a:off x="-499179" y="6793326"/>
            <a:ext cx="18515914" cy="11266486"/>
            <a:chOff x="0" y="0"/>
            <a:chExt cx="24687886" cy="15021981"/>
          </a:xfrm>
        </p:grpSpPr>
        <p:sp>
          <p:nvSpPr>
            <p:cNvPr id="268" name="Google Shape;268;p26"/>
            <p:cNvSpPr/>
            <p:nvPr/>
          </p:nvSpPr>
          <p:spPr>
            <a:xfrm flipH="1" rot="-9560830">
              <a:off x="11776708" y="1591698"/>
              <a:ext cx="11182747" cy="11838584"/>
            </a:xfrm>
            <a:custGeom>
              <a:rect b="b" l="l" r="r" t="t"/>
              <a:pathLst>
                <a:path extrusionOk="0" h="11838584" w="11182747">
                  <a:moveTo>
                    <a:pt x="11182747" y="0"/>
                  </a:moveTo>
                  <a:lnTo>
                    <a:pt x="0" y="0"/>
                  </a:lnTo>
                  <a:lnTo>
                    <a:pt x="0" y="11838584"/>
                  </a:lnTo>
                  <a:lnTo>
                    <a:pt x="11182747" y="11838584"/>
                  </a:lnTo>
                  <a:lnTo>
                    <a:pt x="11182747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-17734" r="0" t="0"/>
              </a:stretch>
            </a:blipFill>
            <a:ln>
              <a:noFill/>
            </a:ln>
          </p:spPr>
        </p:sp>
        <p:sp>
          <p:nvSpPr>
            <p:cNvPr id="269" name="Google Shape;269;p26"/>
            <p:cNvSpPr/>
            <p:nvPr/>
          </p:nvSpPr>
          <p:spPr>
            <a:xfrm rot="-9564093">
              <a:off x="8158916" y="2607289"/>
              <a:ext cx="5364985" cy="4389533"/>
            </a:xfrm>
            <a:custGeom>
              <a:rect b="b" l="l" r="r" t="t"/>
              <a:pathLst>
                <a:path extrusionOk="0" h="4389533" w="5364985">
                  <a:moveTo>
                    <a:pt x="0" y="0"/>
                  </a:moveTo>
                  <a:lnTo>
                    <a:pt x="5364985" y="0"/>
                  </a:lnTo>
                  <a:lnTo>
                    <a:pt x="5364985" y="4389533"/>
                  </a:lnTo>
                  <a:lnTo>
                    <a:pt x="0" y="438953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70" name="Google Shape;270;p26"/>
            <p:cNvSpPr/>
            <p:nvPr/>
          </p:nvSpPr>
          <p:spPr>
            <a:xfrm rot="10800000">
              <a:off x="0" y="624319"/>
              <a:ext cx="11182747" cy="11838584"/>
            </a:xfrm>
            <a:custGeom>
              <a:rect b="b" l="l" r="r" t="t"/>
              <a:pathLst>
                <a:path extrusionOk="0" h="11838584" w="11182747">
                  <a:moveTo>
                    <a:pt x="0" y="0"/>
                  </a:moveTo>
                  <a:lnTo>
                    <a:pt x="11182747" y="0"/>
                  </a:lnTo>
                  <a:lnTo>
                    <a:pt x="11182747" y="11838584"/>
                  </a:lnTo>
                  <a:lnTo>
                    <a:pt x="0" y="1183858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-17734" r="0" t="0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 rot="4036243">
            <a:off x="14707801" y="1028700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14"/>
          <p:cNvSpPr/>
          <p:nvPr/>
        </p:nvSpPr>
        <p:spPr>
          <a:xfrm rot="-6838312">
            <a:off x="-5348892" y="2155668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8" name="Google Shape;98;p14"/>
          <p:cNvSpPr/>
          <p:nvPr/>
        </p:nvSpPr>
        <p:spPr>
          <a:xfrm rot="-3056498">
            <a:off x="-3881063" y="2889362"/>
            <a:ext cx="7762126" cy="8630578"/>
          </a:xfrm>
          <a:custGeom>
            <a:rect b="b" l="l" r="r" t="t"/>
            <a:pathLst>
              <a:path extrusionOk="0" h="8630578" w="7762126">
                <a:moveTo>
                  <a:pt x="0" y="0"/>
                </a:moveTo>
                <a:lnTo>
                  <a:pt x="7762126" y="0"/>
                </a:lnTo>
                <a:lnTo>
                  <a:pt x="7762126" y="8630578"/>
                </a:lnTo>
                <a:lnTo>
                  <a:pt x="0" y="86305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9" name="Google Shape;99;p14"/>
          <p:cNvSpPr/>
          <p:nvPr/>
        </p:nvSpPr>
        <p:spPr>
          <a:xfrm rot="-3056498">
            <a:off x="14227763" y="-2642927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0" name="Google Shape;100;p14"/>
          <p:cNvSpPr/>
          <p:nvPr/>
        </p:nvSpPr>
        <p:spPr>
          <a:xfrm>
            <a:off x="5198919" y="3186247"/>
            <a:ext cx="7890162" cy="122645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1" name="Google Shape;101;p14"/>
          <p:cNvSpPr/>
          <p:nvPr/>
        </p:nvSpPr>
        <p:spPr>
          <a:xfrm>
            <a:off x="1927429" y="2971329"/>
            <a:ext cx="3868686" cy="3966976"/>
          </a:xfrm>
          <a:custGeom>
            <a:rect b="b" l="l" r="r" t="t"/>
            <a:pathLst>
              <a:path extrusionOk="0" h="3966976" w="3868686">
                <a:moveTo>
                  <a:pt x="0" y="0"/>
                </a:moveTo>
                <a:lnTo>
                  <a:pt x="3868686" y="0"/>
                </a:lnTo>
                <a:lnTo>
                  <a:pt x="3868686" y="3966976"/>
                </a:lnTo>
                <a:lnTo>
                  <a:pt x="0" y="39669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20605" l="-19711" r="-23739" t="-19291"/>
            </a:stretch>
          </a:blipFill>
          <a:ln>
            <a:noFill/>
          </a:ln>
        </p:spPr>
      </p:sp>
      <p:sp>
        <p:nvSpPr>
          <p:cNvPr id="102" name="Google Shape;102;p14"/>
          <p:cNvSpPr txBox="1"/>
          <p:nvPr/>
        </p:nvSpPr>
        <p:spPr>
          <a:xfrm>
            <a:off x="5198919" y="1162050"/>
            <a:ext cx="8521717" cy="11550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5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Group Members</a:t>
            </a:r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10450740" y="7481230"/>
            <a:ext cx="2638341" cy="765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Urwah Imran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6048855" y="7481230"/>
            <a:ext cx="3708694" cy="765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Samreen Razzaq</a:t>
            </a:r>
            <a:endParaRPr/>
          </a:p>
        </p:txBody>
      </p:sp>
      <p:sp>
        <p:nvSpPr>
          <p:cNvPr id="105" name="Google Shape;105;p14"/>
          <p:cNvSpPr txBox="1"/>
          <p:nvPr/>
        </p:nvSpPr>
        <p:spPr>
          <a:xfrm>
            <a:off x="13979018" y="7481230"/>
            <a:ext cx="2638341" cy="765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Ayesha</a:t>
            </a:r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2717324" y="7481230"/>
            <a:ext cx="2638341" cy="765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Aiman Malik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5750142" y="2971329"/>
            <a:ext cx="3868686" cy="3966976"/>
          </a:xfrm>
          <a:custGeom>
            <a:rect b="b" l="l" r="r" t="t"/>
            <a:pathLst>
              <a:path extrusionOk="0" h="3966976" w="3868686">
                <a:moveTo>
                  <a:pt x="0" y="0"/>
                </a:moveTo>
                <a:lnTo>
                  <a:pt x="3868686" y="0"/>
                </a:lnTo>
                <a:lnTo>
                  <a:pt x="3868686" y="3966976"/>
                </a:lnTo>
                <a:lnTo>
                  <a:pt x="0" y="39669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20605" l="-19711" r="-23739" t="-19291"/>
            </a:stretch>
          </a:blipFill>
          <a:ln>
            <a:noFill/>
          </a:ln>
        </p:spPr>
      </p:sp>
      <p:sp>
        <p:nvSpPr>
          <p:cNvPr id="108" name="Google Shape;108;p14"/>
          <p:cNvSpPr/>
          <p:nvPr/>
        </p:nvSpPr>
        <p:spPr>
          <a:xfrm>
            <a:off x="9618828" y="2971329"/>
            <a:ext cx="3868686" cy="3966976"/>
          </a:xfrm>
          <a:custGeom>
            <a:rect b="b" l="l" r="r" t="t"/>
            <a:pathLst>
              <a:path extrusionOk="0" h="3966976" w="3868686">
                <a:moveTo>
                  <a:pt x="0" y="0"/>
                </a:moveTo>
                <a:lnTo>
                  <a:pt x="3868685" y="0"/>
                </a:lnTo>
                <a:lnTo>
                  <a:pt x="3868685" y="3966976"/>
                </a:lnTo>
                <a:lnTo>
                  <a:pt x="0" y="39669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20605" l="-19711" r="-23739" t="-19291"/>
            </a:stretch>
          </a:blipFill>
          <a:ln>
            <a:noFill/>
          </a:ln>
        </p:spPr>
      </p:sp>
      <p:sp>
        <p:nvSpPr>
          <p:cNvPr id="109" name="Google Shape;109;p14"/>
          <p:cNvSpPr/>
          <p:nvPr/>
        </p:nvSpPr>
        <p:spPr>
          <a:xfrm>
            <a:off x="13390614" y="2971329"/>
            <a:ext cx="3868686" cy="3966976"/>
          </a:xfrm>
          <a:custGeom>
            <a:rect b="b" l="l" r="r" t="t"/>
            <a:pathLst>
              <a:path extrusionOk="0" h="3966976" w="3868686">
                <a:moveTo>
                  <a:pt x="0" y="0"/>
                </a:moveTo>
                <a:lnTo>
                  <a:pt x="3868686" y="0"/>
                </a:lnTo>
                <a:lnTo>
                  <a:pt x="3868686" y="3966976"/>
                </a:lnTo>
                <a:lnTo>
                  <a:pt x="0" y="396697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20605" l="-19711" r="-23739" t="-19291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/>
          <p:nvPr/>
        </p:nvSpPr>
        <p:spPr>
          <a:xfrm>
            <a:off x="8920785" y="2690897"/>
            <a:ext cx="771999" cy="771999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D5E7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8920785" y="3970738"/>
            <a:ext cx="771999" cy="771999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D5E7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5"/>
          <p:cNvSpPr/>
          <p:nvPr/>
        </p:nvSpPr>
        <p:spPr>
          <a:xfrm>
            <a:off x="8920785" y="6530419"/>
            <a:ext cx="771999" cy="771999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D5E7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8920785" y="5250578"/>
            <a:ext cx="771999" cy="771999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D5E7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5"/>
          <p:cNvSpPr/>
          <p:nvPr/>
        </p:nvSpPr>
        <p:spPr>
          <a:xfrm>
            <a:off x="8920785" y="7810260"/>
            <a:ext cx="771999" cy="771999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D5E7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/>
          <p:nvPr/>
        </p:nvSpPr>
        <p:spPr>
          <a:xfrm>
            <a:off x="-2221648" y="5143500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0" name="Google Shape;120;p15"/>
          <p:cNvSpPr/>
          <p:nvPr/>
        </p:nvSpPr>
        <p:spPr>
          <a:xfrm>
            <a:off x="-1346159" y="3695460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1" name="Google Shape;121;p15"/>
          <p:cNvSpPr/>
          <p:nvPr/>
        </p:nvSpPr>
        <p:spPr>
          <a:xfrm rot="1432000">
            <a:off x="4416227" y="-2152011"/>
            <a:ext cx="5029200" cy="4114800"/>
          </a:xfrm>
          <a:custGeom>
            <a:rect b="b" l="l" r="r" t="t"/>
            <a:pathLst>
              <a:path extrusionOk="0"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2" name="Google Shape;122;p15"/>
          <p:cNvSpPr txBox="1"/>
          <p:nvPr/>
        </p:nvSpPr>
        <p:spPr>
          <a:xfrm>
            <a:off x="10336602" y="2412814"/>
            <a:ext cx="7322748" cy="9563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0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Introduction to Problem Statement</a:t>
            </a:r>
            <a:endParaRPr/>
          </a:p>
        </p:txBody>
      </p:sp>
      <p:sp>
        <p:nvSpPr>
          <p:cNvPr id="123" name="Google Shape;123;p15"/>
          <p:cNvSpPr txBox="1"/>
          <p:nvPr/>
        </p:nvSpPr>
        <p:spPr>
          <a:xfrm>
            <a:off x="9034179" y="2661416"/>
            <a:ext cx="545211" cy="688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/>
          </a:p>
        </p:txBody>
      </p:sp>
      <p:sp>
        <p:nvSpPr>
          <p:cNvPr id="124" name="Google Shape;124;p15"/>
          <p:cNvSpPr txBox="1"/>
          <p:nvPr/>
        </p:nvSpPr>
        <p:spPr>
          <a:xfrm>
            <a:off x="9034179" y="3941257"/>
            <a:ext cx="545211" cy="688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ctr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/>
          </a:p>
        </p:txBody>
      </p:sp>
      <p:sp>
        <p:nvSpPr>
          <p:cNvPr id="125" name="Google Shape;125;p15"/>
          <p:cNvSpPr txBox="1"/>
          <p:nvPr/>
        </p:nvSpPr>
        <p:spPr>
          <a:xfrm>
            <a:off x="9034179" y="6460727"/>
            <a:ext cx="545211" cy="688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ctr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/>
          </a:p>
        </p:txBody>
      </p:sp>
      <p:sp>
        <p:nvSpPr>
          <p:cNvPr id="126" name="Google Shape;126;p15"/>
          <p:cNvSpPr txBox="1"/>
          <p:nvPr/>
        </p:nvSpPr>
        <p:spPr>
          <a:xfrm>
            <a:off x="9034179" y="5186501"/>
            <a:ext cx="545211" cy="688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ctr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/>
          </a:p>
        </p:txBody>
      </p:sp>
      <p:sp>
        <p:nvSpPr>
          <p:cNvPr id="127" name="Google Shape;127;p15"/>
          <p:cNvSpPr txBox="1"/>
          <p:nvPr/>
        </p:nvSpPr>
        <p:spPr>
          <a:xfrm>
            <a:off x="9034179" y="7740568"/>
            <a:ext cx="545211" cy="6880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ctr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273384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  <a:endParaRPr/>
          </a:p>
        </p:txBody>
      </p:sp>
      <p:sp>
        <p:nvSpPr>
          <p:cNvPr id="128" name="Google Shape;128;p15"/>
          <p:cNvSpPr txBox="1"/>
          <p:nvPr/>
        </p:nvSpPr>
        <p:spPr>
          <a:xfrm>
            <a:off x="1730661" y="2543368"/>
            <a:ext cx="6456699" cy="26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99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﻿Table Of Contents</a:t>
            </a:r>
            <a:endParaRPr/>
          </a:p>
        </p:txBody>
      </p:sp>
      <p:sp>
        <p:nvSpPr>
          <p:cNvPr id="129" name="Google Shape;129;p15"/>
          <p:cNvSpPr/>
          <p:nvPr/>
        </p:nvSpPr>
        <p:spPr>
          <a:xfrm rot="-1149178">
            <a:off x="15144750" y="8594576"/>
            <a:ext cx="5029200" cy="4114800"/>
          </a:xfrm>
          <a:custGeom>
            <a:rect b="b" l="l" r="r" t="t"/>
            <a:pathLst>
              <a:path extrusionOk="0"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15"/>
          <p:cNvSpPr/>
          <p:nvPr/>
        </p:nvSpPr>
        <p:spPr>
          <a:xfrm>
            <a:off x="-470670" y="-5686232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15"/>
          <p:cNvSpPr/>
          <p:nvPr/>
        </p:nvSpPr>
        <p:spPr>
          <a:xfrm>
            <a:off x="16014226" y="3644150"/>
            <a:ext cx="5371687" cy="5972688"/>
          </a:xfrm>
          <a:custGeom>
            <a:rect b="b" l="l" r="r" t="t"/>
            <a:pathLst>
              <a:path extrusionOk="0" h="5972688" w="5371687">
                <a:moveTo>
                  <a:pt x="0" y="0"/>
                </a:moveTo>
                <a:lnTo>
                  <a:pt x="5371687" y="0"/>
                </a:lnTo>
                <a:lnTo>
                  <a:pt x="5371687" y="5972688"/>
                </a:lnTo>
                <a:lnTo>
                  <a:pt x="0" y="59726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15"/>
          <p:cNvSpPr txBox="1"/>
          <p:nvPr/>
        </p:nvSpPr>
        <p:spPr>
          <a:xfrm>
            <a:off x="10336602" y="3746058"/>
            <a:ext cx="7322748" cy="9563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0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Understanding the Code</a:t>
            </a:r>
            <a:r>
              <a:rPr b="0" i="0" lang="en-US" sz="3899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33" name="Google Shape;133;p15"/>
          <p:cNvSpPr txBox="1"/>
          <p:nvPr/>
        </p:nvSpPr>
        <p:spPr>
          <a:xfrm>
            <a:off x="10336602" y="5069776"/>
            <a:ext cx="7322748" cy="9563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0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Results</a:t>
            </a:r>
            <a:endParaRPr/>
          </a:p>
        </p:txBody>
      </p:sp>
      <p:sp>
        <p:nvSpPr>
          <p:cNvPr id="134" name="Google Shape;134;p15"/>
          <p:cNvSpPr txBox="1"/>
          <p:nvPr/>
        </p:nvSpPr>
        <p:spPr>
          <a:xfrm>
            <a:off x="10336602" y="6345870"/>
            <a:ext cx="7322748" cy="9563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0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Conclusion</a:t>
            </a:r>
            <a:endParaRPr/>
          </a:p>
        </p:txBody>
      </p:sp>
      <p:sp>
        <p:nvSpPr>
          <p:cNvPr id="135" name="Google Shape;135;p15"/>
          <p:cNvSpPr txBox="1"/>
          <p:nvPr/>
        </p:nvSpPr>
        <p:spPr>
          <a:xfrm>
            <a:off x="10336602" y="7610156"/>
            <a:ext cx="7322748" cy="9563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0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8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Future Work and Applications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6"/>
          <p:cNvSpPr/>
          <p:nvPr/>
        </p:nvSpPr>
        <p:spPr>
          <a:xfrm rot="-5895254">
            <a:off x="16212628" y="5842304"/>
            <a:ext cx="3548560" cy="2903368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1" name="Google Shape;141;p16"/>
          <p:cNvSpPr/>
          <p:nvPr/>
        </p:nvSpPr>
        <p:spPr>
          <a:xfrm rot="-1424568">
            <a:off x="12391678" y="7122963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2" name="Google Shape;142;p16"/>
          <p:cNvSpPr/>
          <p:nvPr/>
        </p:nvSpPr>
        <p:spPr>
          <a:xfrm rot="-1587989">
            <a:off x="11830173" y="5498252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3" name="Google Shape;143;p16"/>
          <p:cNvSpPr/>
          <p:nvPr/>
        </p:nvSpPr>
        <p:spPr>
          <a:xfrm rot="-5895254">
            <a:off x="-1289031" y="2433504"/>
            <a:ext cx="3548560" cy="2903368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7"/>
                </a:lnTo>
                <a:lnTo>
                  <a:pt x="0" y="29033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4" name="Google Shape;144;p16"/>
          <p:cNvSpPr/>
          <p:nvPr/>
        </p:nvSpPr>
        <p:spPr>
          <a:xfrm rot="-3866906">
            <a:off x="-782807" y="-4309805"/>
            <a:ext cx="6545961" cy="8229600"/>
          </a:xfrm>
          <a:custGeom>
            <a:rect b="b" l="l" r="r" t="t"/>
            <a:pathLst>
              <a:path extrusionOk="0"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5" name="Google Shape;145;p16"/>
          <p:cNvSpPr/>
          <p:nvPr/>
        </p:nvSpPr>
        <p:spPr>
          <a:xfrm rot="1114953">
            <a:off x="-2105689" y="-2244530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6" name="Google Shape;146;p16"/>
          <p:cNvSpPr/>
          <p:nvPr/>
        </p:nvSpPr>
        <p:spPr>
          <a:xfrm>
            <a:off x="5179922" y="2705671"/>
            <a:ext cx="7890162" cy="122645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1" y="0"/>
                </a:lnTo>
                <a:lnTo>
                  <a:pt x="7890161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16"/>
          <p:cNvSpPr txBox="1"/>
          <p:nvPr/>
        </p:nvSpPr>
        <p:spPr>
          <a:xfrm>
            <a:off x="2490173" y="3128397"/>
            <a:ext cx="14131317" cy="52231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8617" lvl="1" marL="777237" marR="0" rtl="0" algn="just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The “Search-Delete-Insert-Problem”, a concurrency challenge in operating system</a:t>
            </a:r>
            <a:endParaRPr/>
          </a:p>
          <a:p>
            <a:pPr indent="-388617" lvl="1" marL="777237" marR="0" rtl="0" algn="just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Shares access to a singly linked list.</a:t>
            </a:r>
            <a:endParaRPr/>
          </a:p>
          <a:p>
            <a:pPr indent="-388617" lvl="1" marL="777237" marR="0" rtl="0" algn="just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Categorized into three-way mutual exclusion</a:t>
            </a:r>
            <a:endParaRPr/>
          </a:p>
          <a:p>
            <a:pPr indent="-388617" lvl="1" marL="777237" marR="0" rtl="0" algn="just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Searchers can run concurrently, Insertions require mutual exclusion, and Deletion should be mutually exclusive with searches and insertions</a:t>
            </a:r>
            <a:endParaRPr/>
          </a:p>
          <a:p>
            <a:pPr indent="0" lvl="0" marL="0" marR="0" rtl="0" algn="just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599" u="none" cap="none" strike="noStrike">
              <a:solidFill>
                <a:srgbClr val="0097B2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48" name="Google Shape;148;p16"/>
          <p:cNvSpPr txBox="1"/>
          <p:nvPr/>
        </p:nvSpPr>
        <p:spPr>
          <a:xfrm>
            <a:off x="5198919" y="1307528"/>
            <a:ext cx="7890162" cy="13981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99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Abstract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/>
          <p:nvPr/>
        </p:nvSpPr>
        <p:spPr>
          <a:xfrm rot="-5895254">
            <a:off x="16212628" y="5842304"/>
            <a:ext cx="3548560" cy="2903368"/>
          </a:xfrm>
          <a:custGeom>
            <a:rect b="b" l="l" r="r" t="t"/>
            <a:pathLst>
              <a:path extrusionOk="0" h="2903368" w="3548560">
                <a:moveTo>
                  <a:pt x="0" y="0"/>
                </a:moveTo>
                <a:lnTo>
                  <a:pt x="3548560" y="0"/>
                </a:lnTo>
                <a:lnTo>
                  <a:pt x="3548560" y="2903368"/>
                </a:lnTo>
                <a:lnTo>
                  <a:pt x="0" y="29033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4" name="Google Shape;154;p17"/>
          <p:cNvSpPr/>
          <p:nvPr/>
        </p:nvSpPr>
        <p:spPr>
          <a:xfrm rot="-1424568">
            <a:off x="12391678" y="7122963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5" name="Google Shape;155;p17"/>
          <p:cNvSpPr/>
          <p:nvPr/>
        </p:nvSpPr>
        <p:spPr>
          <a:xfrm rot="-1587989">
            <a:off x="11830173" y="5498252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56" name="Google Shape;156;p17"/>
          <p:cNvGrpSpPr/>
          <p:nvPr/>
        </p:nvGrpSpPr>
        <p:grpSpPr>
          <a:xfrm>
            <a:off x="-3224019" y="-4922688"/>
            <a:ext cx="10838267" cy="11872555"/>
            <a:chOff x="0" y="0"/>
            <a:chExt cx="14451022" cy="15830074"/>
          </a:xfrm>
        </p:grpSpPr>
        <p:sp>
          <p:nvSpPr>
            <p:cNvPr id="157" name="Google Shape;157;p17"/>
            <p:cNvSpPr/>
            <p:nvPr/>
          </p:nvSpPr>
          <p:spPr>
            <a:xfrm rot="-5895254">
              <a:off x="2579983" y="9808256"/>
              <a:ext cx="4731414" cy="3871157"/>
            </a:xfrm>
            <a:custGeom>
              <a:rect b="b" l="l" r="r" t="t"/>
              <a:pathLst>
                <a:path extrusionOk="0" h="3871157" w="4731414">
                  <a:moveTo>
                    <a:pt x="0" y="0"/>
                  </a:moveTo>
                  <a:lnTo>
                    <a:pt x="4731414" y="0"/>
                  </a:lnTo>
                  <a:lnTo>
                    <a:pt x="4731414" y="3871156"/>
                  </a:lnTo>
                  <a:lnTo>
                    <a:pt x="0" y="387115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58" name="Google Shape;158;p17"/>
            <p:cNvSpPr/>
            <p:nvPr/>
          </p:nvSpPr>
          <p:spPr>
            <a:xfrm rot="-3866906">
              <a:off x="3254949" y="817178"/>
              <a:ext cx="8727948" cy="10972800"/>
            </a:xfrm>
            <a:custGeom>
              <a:rect b="b" l="l" r="r" t="t"/>
              <a:pathLst>
                <a:path extrusionOk="0" h="10972800" w="8727948">
                  <a:moveTo>
                    <a:pt x="0" y="0"/>
                  </a:moveTo>
                  <a:lnTo>
                    <a:pt x="8727948" y="0"/>
                  </a:lnTo>
                  <a:lnTo>
                    <a:pt x="8727948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59" name="Google Shape;159;p17"/>
            <p:cNvSpPr/>
            <p:nvPr/>
          </p:nvSpPr>
          <p:spPr>
            <a:xfrm rot="1114953">
              <a:off x="1491106" y="3570878"/>
              <a:ext cx="9868662" cy="10972800"/>
            </a:xfrm>
            <a:custGeom>
              <a:rect b="b" l="l" r="r" t="t"/>
              <a:pathLst>
                <a:path extrusionOk="0" h="10972800" w="9868662">
                  <a:moveTo>
                    <a:pt x="0" y="0"/>
                  </a:moveTo>
                  <a:lnTo>
                    <a:pt x="9868662" y="0"/>
                  </a:lnTo>
                  <a:lnTo>
                    <a:pt x="9868662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sp>
        <p:nvSpPr>
          <p:cNvPr id="160" name="Google Shape;160;p17"/>
          <p:cNvSpPr/>
          <p:nvPr/>
        </p:nvSpPr>
        <p:spPr>
          <a:xfrm>
            <a:off x="5198919" y="2705671"/>
            <a:ext cx="7890162" cy="122645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1" name="Google Shape;161;p17"/>
          <p:cNvSpPr txBox="1"/>
          <p:nvPr/>
        </p:nvSpPr>
        <p:spPr>
          <a:xfrm>
            <a:off x="2809681" y="3666112"/>
            <a:ext cx="13485855" cy="52231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8617" lvl="1" marL="777237" marR="0" rtl="0" algn="ctr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Searchers operate concurrently, merely examining the list</a:t>
            </a:r>
            <a:endParaRPr/>
          </a:p>
          <a:p>
            <a:pPr indent="0" lvl="0" marL="0" marR="0" rtl="0" algn="ctr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599" u="none" cap="none" strike="noStrike">
              <a:solidFill>
                <a:srgbClr val="0097B2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88617" lvl="1" marL="777237" marR="0" rtl="0" algn="ctr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An inserter can proceed in parallel with any number of searches</a:t>
            </a:r>
            <a:endParaRPr/>
          </a:p>
          <a:p>
            <a:pPr indent="0" lvl="0" marL="0" marR="0" rtl="0" algn="ctr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599" u="none" cap="none" strike="noStrike">
              <a:solidFill>
                <a:srgbClr val="0097B2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388617" lvl="1" marL="777237" marR="0" rtl="0" algn="ctr">
              <a:lnSpc>
                <a:spcPct val="163017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Deleters must have exclusive access limiting them to one process at a time and necessitating mutual exclusion with searches and insertions</a:t>
            </a:r>
            <a:endParaRPr/>
          </a:p>
        </p:txBody>
      </p:sp>
      <p:sp>
        <p:nvSpPr>
          <p:cNvPr id="162" name="Google Shape;162;p17"/>
          <p:cNvSpPr txBox="1"/>
          <p:nvPr/>
        </p:nvSpPr>
        <p:spPr>
          <a:xfrm>
            <a:off x="4992144" y="816438"/>
            <a:ext cx="7890162" cy="13980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99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Introduction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/>
          <p:nvPr/>
        </p:nvSpPr>
        <p:spPr>
          <a:xfrm>
            <a:off x="5022331" y="2693894"/>
            <a:ext cx="7890162" cy="122645"/>
          </a:xfrm>
          <a:custGeom>
            <a:rect b="b" l="l" r="r" t="t"/>
            <a:pathLst>
              <a:path extrusionOk="0"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8" name="Google Shape;168;p18"/>
          <p:cNvSpPr/>
          <p:nvPr/>
        </p:nvSpPr>
        <p:spPr>
          <a:xfrm rot="2792599">
            <a:off x="35898" y="7242279"/>
            <a:ext cx="3307531" cy="2706162"/>
          </a:xfrm>
          <a:custGeom>
            <a:rect b="b" l="l" r="r" t="t"/>
            <a:pathLst>
              <a:path extrusionOk="0" h="2706162" w="3307531">
                <a:moveTo>
                  <a:pt x="0" y="0"/>
                </a:moveTo>
                <a:lnTo>
                  <a:pt x="3307531" y="0"/>
                </a:lnTo>
                <a:lnTo>
                  <a:pt x="3307531" y="2706162"/>
                </a:lnTo>
                <a:lnTo>
                  <a:pt x="0" y="27061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9" name="Google Shape;169;p18"/>
          <p:cNvSpPr/>
          <p:nvPr/>
        </p:nvSpPr>
        <p:spPr>
          <a:xfrm rot="5970019">
            <a:off x="14005772" y="-3798158"/>
            <a:ext cx="7006021" cy="7789878"/>
          </a:xfrm>
          <a:custGeom>
            <a:rect b="b" l="l" r="r" t="t"/>
            <a:pathLst>
              <a:path extrusionOk="0" h="7789878" w="7006021">
                <a:moveTo>
                  <a:pt x="0" y="0"/>
                </a:moveTo>
                <a:lnTo>
                  <a:pt x="7006022" y="0"/>
                </a:lnTo>
                <a:lnTo>
                  <a:pt x="7006022" y="7789878"/>
                </a:lnTo>
                <a:lnTo>
                  <a:pt x="0" y="77898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0" name="Google Shape;170;p18"/>
          <p:cNvSpPr txBox="1"/>
          <p:nvPr/>
        </p:nvSpPr>
        <p:spPr>
          <a:xfrm>
            <a:off x="4175602" y="655916"/>
            <a:ext cx="9936795" cy="16682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2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"Concurrency Challenge: Search-Insert-Delete Problem"</a:t>
            </a: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-1606838" y="9651106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2" name="Google Shape;172;p18"/>
          <p:cNvSpPr txBox="1"/>
          <p:nvPr/>
        </p:nvSpPr>
        <p:spPr>
          <a:xfrm>
            <a:off x="1028700" y="3191889"/>
            <a:ext cx="14571744" cy="41540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Briefly introduce the "Search-Insert-Delete" concurrency challenge with a singly-linked list.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Highlight the involvement of three threads: Searchers, Inserters, and Deleters.</a:t>
            </a:r>
            <a:endParaRPr/>
          </a:p>
          <a:p>
            <a:pPr indent="-388617" lvl="1" marL="777237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Emphasize the main goal: Ensuring thread-safe operations to avoid conflicts during concurrent accesses.</a:t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 rot="-1424568">
            <a:off x="10236838" y="6853669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18"/>
          <p:cNvSpPr/>
          <p:nvPr/>
        </p:nvSpPr>
        <p:spPr>
          <a:xfrm rot="-1587989">
            <a:off x="12484472" y="5412697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/>
        </p:nvSpPr>
        <p:spPr>
          <a:xfrm>
            <a:off x="1066428" y="1571625"/>
            <a:ext cx="7748965" cy="790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2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Code Overview</a:t>
            </a:r>
            <a:endParaRPr/>
          </a:p>
        </p:txBody>
      </p:sp>
      <p:sp>
        <p:nvSpPr>
          <p:cNvPr id="180" name="Google Shape;180;p19"/>
          <p:cNvSpPr/>
          <p:nvPr/>
        </p:nvSpPr>
        <p:spPr>
          <a:xfrm flipH="1" rot="-9560830">
            <a:off x="6938612" y="7720766"/>
            <a:ext cx="8939049" cy="9463300"/>
          </a:xfrm>
          <a:custGeom>
            <a:rect b="b" l="l" r="r" t="t"/>
            <a:pathLst>
              <a:path extrusionOk="0" h="9463300" w="8939049">
                <a:moveTo>
                  <a:pt x="8939049" y="0"/>
                </a:moveTo>
                <a:lnTo>
                  <a:pt x="0" y="0"/>
                </a:lnTo>
                <a:lnTo>
                  <a:pt x="0" y="9463300"/>
                </a:lnTo>
                <a:lnTo>
                  <a:pt x="8939049" y="9463300"/>
                </a:lnTo>
                <a:lnTo>
                  <a:pt x="8939049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7734" r="0" t="0"/>
            </a:stretch>
          </a:blipFill>
          <a:ln>
            <a:noFill/>
          </a:ln>
        </p:spPr>
      </p:sp>
      <p:sp>
        <p:nvSpPr>
          <p:cNvPr id="181" name="Google Shape;181;p19"/>
          <p:cNvSpPr/>
          <p:nvPr/>
        </p:nvSpPr>
        <p:spPr>
          <a:xfrm rot="-9564093">
            <a:off x="4046691" y="8532590"/>
            <a:ext cx="4288558" cy="3508821"/>
          </a:xfrm>
          <a:custGeom>
            <a:rect b="b" l="l" r="r" t="t"/>
            <a:pathLst>
              <a:path extrusionOk="0" h="3508821" w="4288558">
                <a:moveTo>
                  <a:pt x="0" y="0"/>
                </a:moveTo>
                <a:lnTo>
                  <a:pt x="4288558" y="0"/>
                </a:lnTo>
                <a:lnTo>
                  <a:pt x="4288558" y="3508820"/>
                </a:lnTo>
                <a:lnTo>
                  <a:pt x="0" y="35088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2" name="Google Shape;182;p19"/>
          <p:cNvSpPr/>
          <p:nvPr/>
        </p:nvSpPr>
        <p:spPr>
          <a:xfrm rot="10800000">
            <a:off x="-2475227" y="6947481"/>
            <a:ext cx="8939049" cy="9463300"/>
          </a:xfrm>
          <a:custGeom>
            <a:rect b="b" l="l" r="r" t="t"/>
            <a:pathLst>
              <a:path extrusionOk="0" h="9463300" w="8939049">
                <a:moveTo>
                  <a:pt x="0" y="0"/>
                </a:moveTo>
                <a:lnTo>
                  <a:pt x="8939049" y="0"/>
                </a:lnTo>
                <a:lnTo>
                  <a:pt x="8939049" y="9463300"/>
                </a:lnTo>
                <a:lnTo>
                  <a:pt x="0" y="9463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17734" r="0" t="0"/>
            </a:stretch>
          </a:blipFill>
          <a:ln>
            <a:noFill/>
          </a:ln>
        </p:spPr>
      </p:sp>
      <p:sp>
        <p:nvSpPr>
          <p:cNvPr id="183" name="Google Shape;183;p19"/>
          <p:cNvSpPr/>
          <p:nvPr/>
        </p:nvSpPr>
        <p:spPr>
          <a:xfrm>
            <a:off x="-3771997" y="2827464"/>
            <a:ext cx="6513205" cy="7241923"/>
          </a:xfrm>
          <a:custGeom>
            <a:rect b="b" l="l" r="r" t="t"/>
            <a:pathLst>
              <a:path extrusionOk="0" h="7241923" w="6513205">
                <a:moveTo>
                  <a:pt x="0" y="0"/>
                </a:moveTo>
                <a:lnTo>
                  <a:pt x="6513204" y="0"/>
                </a:lnTo>
                <a:lnTo>
                  <a:pt x="6513204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4" name="Google Shape;184;p19"/>
          <p:cNvSpPr/>
          <p:nvPr/>
        </p:nvSpPr>
        <p:spPr>
          <a:xfrm>
            <a:off x="5164297" y="-3149259"/>
            <a:ext cx="5573082" cy="6196616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1" y="0"/>
                </a:lnTo>
                <a:lnTo>
                  <a:pt x="5573081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5" name="Google Shape;185;p19"/>
          <p:cNvSpPr/>
          <p:nvPr/>
        </p:nvSpPr>
        <p:spPr>
          <a:xfrm>
            <a:off x="14581104" y="7531620"/>
            <a:ext cx="5573082" cy="6196616"/>
          </a:xfrm>
          <a:custGeom>
            <a:rect b="b" l="l" r="r" t="t"/>
            <a:pathLst>
              <a:path extrusionOk="0"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6" name="Google Shape;186;p19"/>
          <p:cNvSpPr txBox="1"/>
          <p:nvPr/>
        </p:nvSpPr>
        <p:spPr>
          <a:xfrm>
            <a:off x="565517" y="2615870"/>
            <a:ext cx="12148099" cy="48398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8619" lvl="1" marL="777238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Discuss the three essential imports: threading, time, and random.</a:t>
            </a:r>
            <a:endParaRPr/>
          </a:p>
          <a:p>
            <a:pPr indent="-388619" lvl="1" marL="777238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Elaborate on the role of each import: threading for managing threads, time for time-related functions, and random for generating random numbers.</a:t>
            </a:r>
            <a:endParaRPr/>
          </a:p>
          <a:p>
            <a:pPr indent="-388619" lvl="1" marL="777238" marR="0" rtl="0" algn="l">
              <a:lnSpc>
                <a:spcPct val="151014"/>
              </a:lnSpc>
              <a:spcBef>
                <a:spcPts val="0"/>
              </a:spcBef>
              <a:spcAft>
                <a:spcPts val="0"/>
              </a:spcAft>
              <a:buClr>
                <a:srgbClr val="0097B2"/>
              </a:buClr>
              <a:buSzPts val="3599"/>
              <a:buFont typeface="Arial"/>
              <a:buChar char="•"/>
            </a:pPr>
            <a:r>
              <a:rPr b="1" i="0" lang="en-US" sz="3599" u="none" cap="none" strike="noStrike">
                <a:solidFill>
                  <a:srgbClr val="0097B2"/>
                </a:solidFill>
                <a:latin typeface="Times"/>
                <a:ea typeface="Times"/>
                <a:cs typeface="Times"/>
                <a:sym typeface="Times"/>
              </a:rPr>
              <a:t>Connect the imports to the broader context of the code's functionality.</a:t>
            </a:r>
            <a:endParaRPr/>
          </a:p>
        </p:txBody>
      </p:sp>
      <p:sp>
        <p:nvSpPr>
          <p:cNvPr id="187" name="Google Shape;187;p19"/>
          <p:cNvSpPr/>
          <p:nvPr/>
        </p:nvSpPr>
        <p:spPr>
          <a:xfrm>
            <a:off x="12259540" y="3885343"/>
            <a:ext cx="5815494" cy="1982468"/>
          </a:xfrm>
          <a:custGeom>
            <a:rect b="b" l="l" r="r" t="t"/>
            <a:pathLst>
              <a:path extrusionOk="0" h="1982468" w="5815494">
                <a:moveTo>
                  <a:pt x="0" y="0"/>
                </a:moveTo>
                <a:lnTo>
                  <a:pt x="5815493" y="0"/>
                </a:lnTo>
                <a:lnTo>
                  <a:pt x="5815493" y="1982468"/>
                </a:lnTo>
                <a:lnTo>
                  <a:pt x="0" y="19824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4165" r="-54635" t="-4074"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0"/>
          <p:cNvPicPr preferRelativeResize="0"/>
          <p:nvPr/>
        </p:nvPicPr>
        <p:blipFill rotWithShape="1">
          <a:blip r:embed="rId3">
            <a:alphaModFix/>
          </a:blip>
          <a:srcRect b="0" l="3274" r="3273" t="0"/>
          <a:stretch/>
        </p:blipFill>
        <p:spPr>
          <a:xfrm>
            <a:off x="8331245" y="1855164"/>
            <a:ext cx="8928055" cy="3511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0"/>
          <p:cNvPicPr preferRelativeResize="0"/>
          <p:nvPr/>
        </p:nvPicPr>
        <p:blipFill rotWithShape="1">
          <a:blip r:embed="rId4">
            <a:alphaModFix/>
          </a:blip>
          <a:srcRect b="7468" l="0" r="0" t="7469"/>
          <a:stretch/>
        </p:blipFill>
        <p:spPr>
          <a:xfrm>
            <a:off x="1028700" y="2262430"/>
            <a:ext cx="5676100" cy="269665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0"/>
          <p:cNvSpPr/>
          <p:nvPr/>
        </p:nvSpPr>
        <p:spPr>
          <a:xfrm rot="-2784042">
            <a:off x="12025629" y="8384191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5" name="Google Shape;195;p20"/>
          <p:cNvSpPr/>
          <p:nvPr/>
        </p:nvSpPr>
        <p:spPr>
          <a:xfrm>
            <a:off x="13714043" y="5549488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96" name="Google Shape;196;p20"/>
          <p:cNvPicPr preferRelativeResize="0"/>
          <p:nvPr/>
        </p:nvPicPr>
        <p:blipFill rotWithShape="1">
          <a:blip r:embed="rId7">
            <a:alphaModFix/>
          </a:blip>
          <a:srcRect b="327" l="0" r="0" t="328"/>
          <a:stretch/>
        </p:blipFill>
        <p:spPr>
          <a:xfrm>
            <a:off x="3454310" y="5579844"/>
            <a:ext cx="11379380" cy="408444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0"/>
          <p:cNvSpPr/>
          <p:nvPr/>
        </p:nvSpPr>
        <p:spPr>
          <a:xfrm rot="9278873">
            <a:off x="-1801215" y="7805486"/>
            <a:ext cx="5029200" cy="4114800"/>
          </a:xfrm>
          <a:custGeom>
            <a:rect b="b" l="l" r="r" t="t"/>
            <a:pathLst>
              <a:path extrusionOk="0"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8" name="Google Shape;198;p20"/>
          <p:cNvSpPr txBox="1"/>
          <p:nvPr/>
        </p:nvSpPr>
        <p:spPr>
          <a:xfrm>
            <a:off x="1932765" y="422972"/>
            <a:ext cx="13510617" cy="1001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3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Program Setup and Threading Mechanism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FAFF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/>
          <p:nvPr/>
        </p:nvSpPr>
        <p:spPr>
          <a:xfrm rot="-2700000">
            <a:off x="10906970" y="-4539273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4" name="Google Shape;204;p21"/>
          <p:cNvSpPr/>
          <p:nvPr/>
        </p:nvSpPr>
        <p:spPr>
          <a:xfrm rot="-2700000">
            <a:off x="-4318660" y="8460554"/>
            <a:ext cx="9152475" cy="8229600"/>
          </a:xfrm>
          <a:custGeom>
            <a:rect b="b" l="l" r="r" t="t"/>
            <a:pathLst>
              <a:path extrusionOk="0"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5" name="Google Shape;205;p21"/>
          <p:cNvSpPr/>
          <p:nvPr/>
        </p:nvSpPr>
        <p:spPr>
          <a:xfrm rot="762856">
            <a:off x="3976935" y="-1127862"/>
            <a:ext cx="3103137" cy="2538930"/>
          </a:xfrm>
          <a:custGeom>
            <a:rect b="b" l="l" r="r" t="t"/>
            <a:pathLst>
              <a:path extrusionOk="0" h="2538930" w="3103137">
                <a:moveTo>
                  <a:pt x="0" y="0"/>
                </a:moveTo>
                <a:lnTo>
                  <a:pt x="3103137" y="0"/>
                </a:lnTo>
                <a:lnTo>
                  <a:pt x="3103137" y="2538930"/>
                </a:lnTo>
                <a:lnTo>
                  <a:pt x="0" y="25389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6" name="Google Shape;206;p21"/>
          <p:cNvSpPr/>
          <p:nvPr/>
        </p:nvSpPr>
        <p:spPr>
          <a:xfrm rot="-7540265">
            <a:off x="-3169309" y="5143500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7" name="Google Shape;207;p21"/>
          <p:cNvSpPr/>
          <p:nvPr/>
        </p:nvSpPr>
        <p:spPr>
          <a:xfrm rot="-7540265">
            <a:off x="11768739" y="-4114800"/>
            <a:ext cx="7401497" cy="8229600"/>
          </a:xfrm>
          <a:custGeom>
            <a:rect b="b" l="l" r="r" t="t"/>
            <a:pathLst>
              <a:path extrusionOk="0"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8" name="Google Shape;208;p21"/>
          <p:cNvSpPr/>
          <p:nvPr/>
        </p:nvSpPr>
        <p:spPr>
          <a:xfrm rot="-7540265">
            <a:off x="14135001" y="7888771"/>
            <a:ext cx="5498133" cy="6113282"/>
          </a:xfrm>
          <a:custGeom>
            <a:rect b="b" l="l" r="r" t="t"/>
            <a:pathLst>
              <a:path extrusionOk="0" h="6113282" w="5498133">
                <a:moveTo>
                  <a:pt x="0" y="0"/>
                </a:moveTo>
                <a:lnTo>
                  <a:pt x="5498134" y="0"/>
                </a:lnTo>
                <a:lnTo>
                  <a:pt x="5498134" y="6113283"/>
                </a:lnTo>
                <a:lnTo>
                  <a:pt x="0" y="61132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9" name="Google Shape;209;p21"/>
          <p:cNvSpPr/>
          <p:nvPr/>
        </p:nvSpPr>
        <p:spPr>
          <a:xfrm>
            <a:off x="3952011" y="3550224"/>
            <a:ext cx="10383977" cy="5461203"/>
          </a:xfrm>
          <a:custGeom>
            <a:rect b="b" l="l" r="r" t="t"/>
            <a:pathLst>
              <a:path extrusionOk="0" h="5461203" w="10383977">
                <a:moveTo>
                  <a:pt x="0" y="0"/>
                </a:moveTo>
                <a:lnTo>
                  <a:pt x="10383978" y="0"/>
                </a:lnTo>
                <a:lnTo>
                  <a:pt x="10383978" y="5461203"/>
                </a:lnTo>
                <a:lnTo>
                  <a:pt x="0" y="54612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0" name="Google Shape;210;p21"/>
          <p:cNvSpPr txBox="1"/>
          <p:nvPr/>
        </p:nvSpPr>
        <p:spPr>
          <a:xfrm>
            <a:off x="1182756" y="1721424"/>
            <a:ext cx="11615097" cy="1581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200" u="none" cap="none" strike="noStrike">
                <a:solidFill>
                  <a:srgbClr val="273384"/>
                </a:solidFill>
                <a:latin typeface="Eczar"/>
                <a:ea typeface="Eczar"/>
                <a:cs typeface="Eczar"/>
                <a:sym typeface="Eczar"/>
              </a:rPr>
              <a:t>Thread Functions and Real-world Simulation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